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710363" cy="98425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27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71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25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69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02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02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23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0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99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6">
              <a:lumMod val="60000"/>
              <a:lumOff val="40000"/>
            </a:schemeClr>
          </a:fgClr>
          <a:bgClr>
            <a:schemeClr val="accent6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E19C-BBEF-473A-9A57-150E90944BA3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D4589-B0AB-4CA7-A20C-D2D2B8B703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54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Popis uměleckého díla</a:t>
            </a:r>
          </a:p>
        </p:txBody>
      </p:sp>
    </p:spTree>
    <p:extLst>
      <p:ext uri="{BB962C8B-B14F-4D97-AF65-F5344CB8AC3E}">
        <p14:creationId xmlns:p14="http://schemas.microsoft.com/office/powerpoint/2010/main" val="4585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Popis uměleckého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útvar slohového postupu popisného</a:t>
            </a:r>
          </a:p>
          <a:p>
            <a:r>
              <a:rPr lang="cs-CZ" dirty="0">
                <a:solidFill>
                  <a:srgbClr val="C00000"/>
                </a:solidFill>
              </a:rPr>
              <a:t>informace o tom, z čeho se popisovaný objekt skládá, které vlastnosti mají jeho části, na kterém místě se nacházejí a zda mezi nimi existuje nějaká souvislost </a:t>
            </a:r>
          </a:p>
          <a:p>
            <a:r>
              <a:rPr lang="cs-CZ" dirty="0">
                <a:solidFill>
                  <a:srgbClr val="C00000"/>
                </a:solidFill>
              </a:rPr>
              <a:t>vyjadřuje, jak objekt působí člověku na city, jakou náladu v něm vyvolává nebo jaké pocity vzbuzuje</a:t>
            </a:r>
          </a:p>
          <a:p>
            <a:r>
              <a:rPr lang="cs-CZ" dirty="0">
                <a:solidFill>
                  <a:srgbClr val="C00000"/>
                </a:solidFill>
              </a:rPr>
              <a:t>je založen na smyslovém (nejčastěji zrakovém) vnímání nebo na záměrném pozorování a analýze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8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Co vše může být uměleckým dílem?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755576" y="2132856"/>
            <a:ext cx="2890664" cy="420933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stavby</a:t>
            </a:r>
          </a:p>
          <a:p>
            <a:r>
              <a:rPr lang="cs-CZ" dirty="0">
                <a:solidFill>
                  <a:srgbClr val="C00000"/>
                </a:solidFill>
              </a:rPr>
              <a:t>sochy</a:t>
            </a:r>
          </a:p>
          <a:p>
            <a:r>
              <a:rPr lang="cs-CZ" dirty="0">
                <a:solidFill>
                  <a:srgbClr val="C00000"/>
                </a:solidFill>
              </a:rPr>
              <a:t>reliéfy</a:t>
            </a:r>
          </a:p>
          <a:p>
            <a:r>
              <a:rPr lang="cs-CZ" dirty="0">
                <a:solidFill>
                  <a:srgbClr val="C00000"/>
                </a:solidFill>
              </a:rPr>
              <a:t>obrazy</a:t>
            </a:r>
          </a:p>
          <a:p>
            <a:r>
              <a:rPr lang="cs-CZ" dirty="0">
                <a:solidFill>
                  <a:srgbClr val="C00000"/>
                </a:solidFill>
              </a:rPr>
              <a:t>šperky</a:t>
            </a:r>
          </a:p>
          <a:p>
            <a:r>
              <a:rPr lang="cs-CZ" dirty="0">
                <a:solidFill>
                  <a:srgbClr val="C00000"/>
                </a:solidFill>
              </a:rPr>
              <a:t>fotky</a:t>
            </a:r>
          </a:p>
          <a:p>
            <a:r>
              <a:rPr lang="cs-CZ" dirty="0">
                <a:solidFill>
                  <a:srgbClr val="C00000"/>
                </a:solidFill>
              </a:rPr>
              <a:t>textilie</a:t>
            </a:r>
          </a:p>
        </p:txBody>
      </p:sp>
    </p:spTree>
    <p:extLst>
      <p:ext uri="{BB962C8B-B14F-4D97-AF65-F5344CB8AC3E}">
        <p14:creationId xmlns:p14="http://schemas.microsoft.com/office/powerpoint/2010/main" val="352574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Jak budeme postupovat při tvorbě textu?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budeme soustředěně  pozorovat objekt</a:t>
            </a:r>
          </a:p>
          <a:p>
            <a:r>
              <a:rPr lang="cs-CZ" dirty="0">
                <a:solidFill>
                  <a:srgbClr val="C00000"/>
                </a:solidFill>
              </a:rPr>
              <a:t>postupně určujeme části předmětu a jeho vlastnosti, zvláštnosti</a:t>
            </a:r>
          </a:p>
          <a:p>
            <a:r>
              <a:rPr lang="cs-CZ" dirty="0">
                <a:solidFill>
                  <a:srgbClr val="C00000"/>
                </a:solidFill>
              </a:rPr>
              <a:t>logicky řadíme naše myšlenky – postupuje z popředí do pozadí, zleva doprava, z celku 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    k detailům</a:t>
            </a:r>
          </a:p>
        </p:txBody>
      </p:sp>
    </p:spTree>
    <p:extLst>
      <p:ext uri="{BB962C8B-B14F-4D97-AF65-F5344CB8AC3E}">
        <p14:creationId xmlns:p14="http://schemas.microsoft.com/office/powerpoint/2010/main" val="150525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25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S jakými jazykovými prostředky budeme pracovat?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bohatě využíváme slovní zásoby</a:t>
            </a:r>
          </a:p>
          <a:p>
            <a:r>
              <a:rPr lang="cs-CZ" dirty="0">
                <a:solidFill>
                  <a:srgbClr val="C00000"/>
                </a:solidFill>
              </a:rPr>
              <a:t>dbáme na to, aby se výrazy neopakovaly</a:t>
            </a:r>
          </a:p>
          <a:p>
            <a:r>
              <a:rPr lang="cs-CZ" dirty="0">
                <a:solidFill>
                  <a:srgbClr val="C00000"/>
                </a:solidFill>
              </a:rPr>
              <a:t>hojně pracujeme s přídavnými jmény, slovesy</a:t>
            </a:r>
          </a:p>
          <a:p>
            <a:r>
              <a:rPr lang="cs-CZ" dirty="0">
                <a:solidFill>
                  <a:srgbClr val="C00000"/>
                </a:solidFill>
              </a:rPr>
              <a:t>nazýváme skutečnosti pravými pojmy, názvy</a:t>
            </a:r>
          </a:p>
          <a:p>
            <a:r>
              <a:rPr lang="cs-CZ" dirty="0">
                <a:solidFill>
                  <a:srgbClr val="C00000"/>
                </a:solidFill>
              </a:rPr>
              <a:t>dodržujeme práci s odstavci</a:t>
            </a:r>
          </a:p>
          <a:p>
            <a:r>
              <a:rPr lang="cs-CZ" dirty="0">
                <a:solidFill>
                  <a:srgbClr val="C00000"/>
                </a:solidFill>
              </a:rPr>
              <a:t>soustředíme se rovněž na osnovu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59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Osnova: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33400" indent="-533400">
              <a:buFont typeface="Wingdings" pitchFamily="2" charset="2"/>
              <a:buAutoNum type="arabicPeriod"/>
            </a:pPr>
            <a:endParaRPr lang="cs-CZ" sz="2800" u="sng" dirty="0">
              <a:solidFill>
                <a:srgbClr val="C00000"/>
              </a:solidFill>
              <a:effectLst/>
            </a:endParaRPr>
          </a:p>
          <a:p>
            <a:pPr marL="0" indent="0">
              <a:buNone/>
            </a:pPr>
            <a:r>
              <a:rPr lang="cs-CZ" sz="5900" dirty="0">
                <a:solidFill>
                  <a:srgbClr val="C00000"/>
                </a:solidFill>
              </a:rPr>
              <a:t>1.    </a:t>
            </a:r>
            <a:r>
              <a:rPr lang="cs-CZ" sz="5900" b="1" dirty="0">
                <a:solidFill>
                  <a:srgbClr val="C00000"/>
                </a:solidFill>
              </a:rPr>
              <a:t>Úvod</a:t>
            </a:r>
          </a:p>
          <a:p>
            <a:r>
              <a:rPr lang="cs-CZ" sz="4600" u="sng" dirty="0">
                <a:solidFill>
                  <a:srgbClr val="C00000"/>
                </a:solidFill>
                <a:effectLst/>
              </a:rPr>
              <a:t>Celková charakteristika obrazu</a:t>
            </a:r>
            <a:r>
              <a:rPr lang="cs-CZ" sz="4600" dirty="0">
                <a:solidFill>
                  <a:srgbClr val="C00000"/>
                </a:solidFill>
                <a:effectLst/>
              </a:rPr>
              <a:t> – název, autor, vznik, reprodukce, originál, barevný, černobílý, technika)</a:t>
            </a:r>
          </a:p>
          <a:p>
            <a:pPr marL="0" indent="0">
              <a:buNone/>
            </a:pPr>
            <a:r>
              <a:rPr lang="cs-CZ" sz="5900" dirty="0">
                <a:solidFill>
                  <a:srgbClr val="C00000"/>
                </a:solidFill>
              </a:rPr>
              <a:t>2.    </a:t>
            </a:r>
            <a:r>
              <a:rPr lang="cs-CZ" sz="5900" b="1" dirty="0">
                <a:solidFill>
                  <a:srgbClr val="C00000"/>
                </a:solidFill>
              </a:rPr>
              <a:t>Vlastní popis </a:t>
            </a:r>
            <a:endParaRPr lang="cs-CZ" sz="5900" b="1" dirty="0">
              <a:solidFill>
                <a:srgbClr val="C00000"/>
              </a:solidFill>
              <a:effectLst/>
            </a:endParaRPr>
          </a:p>
          <a:p>
            <a:r>
              <a:rPr lang="cs-CZ" sz="4600" u="sng" dirty="0">
                <a:solidFill>
                  <a:srgbClr val="C00000"/>
                </a:solidFill>
                <a:effectLst/>
              </a:rPr>
              <a:t>Hlavní motiv</a:t>
            </a:r>
          </a:p>
          <a:p>
            <a:r>
              <a:rPr lang="cs-CZ" sz="4600" u="sng" dirty="0">
                <a:solidFill>
                  <a:srgbClr val="C00000"/>
                </a:solidFill>
                <a:effectLst/>
              </a:rPr>
              <a:t>Tři plány obrazu </a:t>
            </a:r>
            <a:r>
              <a:rPr lang="cs-CZ" sz="4600" dirty="0">
                <a:solidFill>
                  <a:srgbClr val="C00000"/>
                </a:solidFill>
                <a:effectLst/>
              </a:rPr>
              <a:t>(popředí, střed, pozadí)</a:t>
            </a:r>
          </a:p>
          <a:p>
            <a:r>
              <a:rPr lang="cs-CZ" sz="4600" u="sng" dirty="0">
                <a:solidFill>
                  <a:srgbClr val="C00000"/>
                </a:solidFill>
                <a:effectLst/>
              </a:rPr>
              <a:t>Světelný a barevný kontrast</a:t>
            </a:r>
          </a:p>
          <a:p>
            <a:pPr marL="0" indent="0">
              <a:buNone/>
            </a:pPr>
            <a:r>
              <a:rPr lang="cs-CZ" sz="5900" dirty="0">
                <a:solidFill>
                  <a:srgbClr val="C00000"/>
                </a:solidFill>
                <a:effectLst/>
              </a:rPr>
              <a:t>3.    </a:t>
            </a:r>
            <a:r>
              <a:rPr lang="cs-CZ" sz="5900" b="1" dirty="0">
                <a:solidFill>
                  <a:srgbClr val="C00000"/>
                </a:solidFill>
                <a:effectLst/>
              </a:rPr>
              <a:t>Závěr</a:t>
            </a:r>
          </a:p>
          <a:p>
            <a:r>
              <a:rPr lang="cs-CZ" sz="4600" u="sng" dirty="0">
                <a:solidFill>
                  <a:srgbClr val="C00000"/>
                </a:solidFill>
              </a:rPr>
              <a:t>Celková atmosféra obrazu </a:t>
            </a:r>
            <a:r>
              <a:rPr lang="cs-CZ" sz="4600" dirty="0">
                <a:solidFill>
                  <a:srgbClr val="C00000"/>
                </a:solidFill>
              </a:rPr>
              <a:t>(celkový dojem přednosti,</a:t>
            </a:r>
          </a:p>
          <a:p>
            <a:pPr marL="0" indent="0">
              <a:buNone/>
            </a:pPr>
            <a:r>
              <a:rPr lang="cs-CZ" sz="4600" dirty="0">
                <a:solidFill>
                  <a:srgbClr val="C00000"/>
                </a:solidFill>
              </a:rPr>
              <a:t>     významné rysy, nedostatky, význam, využití, vlastní hodnocení)</a:t>
            </a:r>
          </a:p>
          <a:p>
            <a:pPr marL="0" indent="0">
              <a:buNone/>
            </a:pPr>
            <a:endParaRPr lang="cs-CZ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C00000"/>
              </a:solidFill>
              <a:effectLst/>
            </a:endParaRPr>
          </a:p>
          <a:p>
            <a:pPr marL="533400" indent="-533400">
              <a:buFont typeface="Wingdings" pitchFamily="2" charset="2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533400" indent="-533400">
              <a:buFont typeface="Wingdings" pitchFamily="2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83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236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systému Office</vt:lpstr>
      <vt:lpstr>Popis uměleckého díla</vt:lpstr>
      <vt:lpstr>Popis uměleckého díla</vt:lpstr>
      <vt:lpstr>Co vše může být uměleckým dílem?</vt:lpstr>
      <vt:lpstr>Jak budeme postupovat při tvorbě textu?</vt:lpstr>
      <vt:lpstr>S jakými jazykovými prostředky budeme pracovat?</vt:lpstr>
      <vt:lpstr>Osnova: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uměleckého díla</dc:title>
  <dc:creator>Lenka</dc:creator>
  <cp:lastModifiedBy>Světluše Pospíšilová</cp:lastModifiedBy>
  <cp:revision>31</cp:revision>
  <cp:lastPrinted>2011-11-03T07:11:43Z</cp:lastPrinted>
  <dcterms:created xsi:type="dcterms:W3CDTF">2011-10-30T07:42:54Z</dcterms:created>
  <dcterms:modified xsi:type="dcterms:W3CDTF">2020-10-27T16:41:29Z</dcterms:modified>
</cp:coreProperties>
</file>